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1" r:id="rId5"/>
    <p:sldId id="262" r:id="rId6"/>
    <p:sldId id="264" r:id="rId7"/>
    <p:sldId id="267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73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6D5CA2-C661-3448-BF8B-FF1C91512BE6}">
          <p14:sldIdLst>
            <p14:sldId id="256"/>
          </p14:sldIdLst>
        </p14:section>
        <p14:section name="Define the Problem" id="{A5E350F8-06C6-0E4B-BA3A-EE2701668149}">
          <p14:sldIdLst>
            <p14:sldId id="258"/>
            <p14:sldId id="259"/>
            <p14:sldId id="261"/>
            <p14:sldId id="262"/>
          </p14:sldIdLst>
        </p14:section>
        <p14:section name="Our Work" id="{48944D48-3AAC-CF4D-9F6C-C14C48F769F3}">
          <p14:sldIdLst>
            <p14:sldId id="264"/>
            <p14:sldId id="267"/>
            <p14:sldId id="269"/>
            <p14:sldId id="270"/>
            <p14:sldId id="271"/>
            <p14:sldId id="272"/>
          </p14:sldIdLst>
        </p14:section>
        <p14:section name="Result" id="{50047BDC-6A11-7347-BD0C-8F4BA3987528}">
          <p14:sldIdLst>
            <p14:sldId id="274"/>
            <p14:sldId id="275"/>
            <p14:sldId id="276"/>
            <p14:sldId id="273"/>
          </p14:sldIdLst>
        </p14:section>
        <p14:section name="Conclusion" id="{66137C3B-2DBF-7A46-9E61-E10E3CE484B4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6" autoAdjust="0"/>
    <p:restoredTop sz="71760"/>
  </p:normalViewPr>
  <p:slideViewPr>
    <p:cSldViewPr snapToGrid="0">
      <p:cViewPr>
        <p:scale>
          <a:sx n="90" d="100"/>
          <a:sy n="9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19340-0EA4-3042-88F3-BF6C97AA47C4}" type="datetimeFigureOut">
              <a:rPr lang="en-US" smtClean="0"/>
              <a:t>7/12/24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78DF3-93FA-FD4D-96ED-8A21ED311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morning, everyone! My name is </a:t>
            </a:r>
            <a:r>
              <a:rPr lang="en-US" dirty="0" err="1"/>
              <a:t>Bonian</a:t>
            </a:r>
            <a:r>
              <a:rPr lang="en-US" dirty="0"/>
              <a:t> Han; I am presenting our work, Multi-Scale Self-Supervised Consistency Training for Trustworthy Medical Imaging Classification.</a:t>
            </a:r>
          </a:p>
          <a:p>
            <a:endParaRPr lang="en-US" dirty="0"/>
          </a:p>
          <a:p>
            <a:r>
              <a:rPr lang="en-US" dirty="0"/>
              <a:t>Since the early 2010s, modern neural network models have demonstrated exceptional capabilities in various medical diagnosis tasks. Computer scientists are excited about the potential neural network-powered Computer-Aided Diagnosis tools. </a:t>
            </a:r>
          </a:p>
          <a:p>
            <a:r>
              <a:rPr lang="en-US" dirty="0"/>
              <a:t>[next page]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extracted feature maps will be first fed into the self-supervised consistency learning model. </a:t>
            </a:r>
          </a:p>
          <a:p>
            <a:endParaRPr lang="en-US" dirty="0"/>
          </a:p>
          <a:p>
            <a:r>
              <a:rPr lang="en-US" dirty="0"/>
              <a:t>The module contains multiple prediction heads. The number of prediction heads is equal to the number of feature maps.</a:t>
            </a:r>
          </a:p>
          <a:p>
            <a:r>
              <a:rPr lang="en-US" dirty="0"/>
              <a:t>One prediction head only receives the feature map from one view.</a:t>
            </a:r>
          </a:p>
          <a:p>
            <a:r>
              <a:rPr lang="en-US" dirty="0"/>
              <a:t>Each prediction head is a smaller classification model. </a:t>
            </a:r>
          </a:p>
          <a:p>
            <a:endParaRPr lang="en-US" dirty="0"/>
          </a:p>
          <a:p>
            <a:r>
              <a:rPr lang="en-US" dirty="0"/>
              <a:t>Since all the views are from the same input image, we expect all the prediction heads to give the same predicted label, regardless of whether they are correct or not.</a:t>
            </a:r>
          </a:p>
          <a:p>
            <a:endParaRPr lang="en-US" dirty="0"/>
          </a:p>
          <a:p>
            <a:r>
              <a:rPr lang="en-US" dirty="0"/>
              <a:t>We use KL divergence as the loss to measure the consistency of the predictions of every two prediction heads</a:t>
            </a:r>
          </a:p>
          <a:p>
            <a:endParaRPr lang="en-US" dirty="0"/>
          </a:p>
          <a:p>
            <a:r>
              <a:rPr lang="en-US" dirty="0"/>
              <a:t>[next page]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feed the extracted features to the main predicting head. </a:t>
            </a:r>
          </a:p>
          <a:p>
            <a:endParaRPr lang="en-US" dirty="0"/>
          </a:p>
          <a:p>
            <a:r>
              <a:rPr lang="en-US" dirty="0"/>
              <a:t>The main predicting head contains a modality encoding module and a small classification model. </a:t>
            </a:r>
          </a:p>
          <a:p>
            <a:endParaRPr lang="en-US" dirty="0"/>
          </a:p>
          <a:p>
            <a:r>
              <a:rPr lang="en-US" dirty="0"/>
              <a:t>The modality encoding module is a learnable matrix that provides information about the views in the multi-scale input set. The weights of the modality encoding matrix is learned during the training.</a:t>
            </a:r>
          </a:p>
          <a:p>
            <a:endParaRPr lang="en-US" dirty="0"/>
          </a:p>
          <a:p>
            <a:r>
              <a:rPr lang="en-US" dirty="0"/>
              <a:t>We concatenate the feature map of each view with the corresponding row in the modality encoding matrix. Then, the concatenated feature maps are used as the input for the final prediction</a:t>
            </a:r>
          </a:p>
          <a:p>
            <a:endParaRPr lang="en-US" dirty="0"/>
          </a:p>
          <a:p>
            <a:r>
              <a:rPr lang="en-US" dirty="0"/>
              <a:t>[next page]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41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evaluate the proposed method using ResNet-50 on two medical imaging datasets.</a:t>
            </a:r>
          </a:p>
          <a:p>
            <a:r>
              <a:rPr lang="en-US" dirty="0"/>
              <a:t>The Mendeley kids pneumonia dataset contains 5856 images for two classes.</a:t>
            </a:r>
          </a:p>
          <a:p>
            <a:r>
              <a:rPr lang="en-US" dirty="0"/>
              <a:t>The </a:t>
            </a:r>
            <a:r>
              <a:rPr lang="en-US" dirty="0" err="1"/>
              <a:t>Kather</a:t>
            </a:r>
            <a:r>
              <a:rPr lang="en-US" dirty="0"/>
              <a:t> is a histological dataset that has 5000 images for 8 different classes.</a:t>
            </a:r>
          </a:p>
          <a:p>
            <a:endParaRPr lang="en-US" dirty="0"/>
          </a:p>
          <a:p>
            <a:r>
              <a:rPr lang="en-US" dirty="0"/>
              <a:t>We evaluate the models' performance using four evaluation metrics.</a:t>
            </a:r>
          </a:p>
          <a:p>
            <a:r>
              <a:rPr lang="en-US" dirty="0"/>
              <a:t>The expected calibration error is the most common metric used to measure model calibration. </a:t>
            </a:r>
          </a:p>
          <a:p>
            <a:r>
              <a:rPr lang="en-US" dirty="0"/>
              <a:t>In addition, we also measure the models using the F1 score, precision, and recall.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6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our evaluation result on the Mendeley dataset for a binary classification task.</a:t>
            </a:r>
          </a:p>
          <a:p>
            <a:endParaRPr lang="en-US" dirty="0"/>
          </a:p>
          <a:p>
            <a:r>
              <a:rPr lang="en-US" dirty="0"/>
              <a:t>The “SINGLE” model is fine-tuned using an image-net pre-trained ResNet-50. The model reaches about 0.83 F1 score but has about 0.14 ECE for calibration error.</a:t>
            </a:r>
          </a:p>
          <a:p>
            <a:endParaRPr lang="en-US" dirty="0"/>
          </a:p>
          <a:p>
            <a:r>
              <a:rPr lang="en-US" dirty="0"/>
              <a:t>The Yellow bar shows the result of ResNet-50 model with multi-scale input. We can see after adding the Multi-Scale Input to the ResNet-50 model, the model performance is significantly improved to about 0.88 F1. And the calibration error is also reduced to about 0.1 ECE.</a:t>
            </a:r>
          </a:p>
          <a:p>
            <a:endParaRPr lang="en-US" dirty="0"/>
          </a:p>
          <a:p>
            <a:r>
              <a:rPr lang="en-US" dirty="0"/>
              <a:t>The Green and Red bars show the result of the ResNet-50 model with multi-scale input and self-supervised consistency module or modality encoding, respectively. The figure shows the performance are be further improved.</a:t>
            </a:r>
          </a:p>
          <a:p>
            <a:endParaRPr lang="en-US" dirty="0"/>
          </a:p>
          <a:p>
            <a:r>
              <a:rPr lang="en-US" dirty="0"/>
              <a:t>Finally, the Purple bar achieves the best performance, which shows the proposed model. It has the highest value on all the measurements.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our evaluation result on the </a:t>
            </a:r>
            <a:r>
              <a:rPr lang="en-US" dirty="0" err="1"/>
              <a:t>Kather</a:t>
            </a:r>
            <a:r>
              <a:rPr lang="en-US" dirty="0"/>
              <a:t> dataset for multi-class classification.</a:t>
            </a:r>
          </a:p>
          <a:p>
            <a:endParaRPr lang="en-US" dirty="0"/>
          </a:p>
          <a:p>
            <a:r>
              <a:rPr lang="en-US" dirty="0"/>
              <a:t>In the </a:t>
            </a:r>
            <a:r>
              <a:rPr lang="en-US" dirty="0" err="1"/>
              <a:t>ResNet</a:t>
            </a:r>
            <a:r>
              <a:rPr lang="en-US" dirty="0"/>
              <a:t> model, the blue bar has a good performance in terms of accuracy. But, we can see the error bar has quite a large range, indicating the model performance is not very stable across multiple runs. Also, comparing with other models, we also see the </a:t>
            </a:r>
            <a:r>
              <a:rPr lang="en-US" dirty="0" err="1"/>
              <a:t>ResNet</a:t>
            </a:r>
            <a:r>
              <a:rPr lang="en-US" dirty="0"/>
              <a:t> has the highest ECE value and widest error bar.</a:t>
            </a:r>
          </a:p>
          <a:p>
            <a:endParaRPr lang="en-US" dirty="0"/>
          </a:p>
          <a:p>
            <a:r>
              <a:rPr lang="en-US" dirty="0"/>
              <a:t>Also, similar with the previous example, the proposed method is able to significantly improve the model performance and calibration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9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the learned feature space of different models using the t-SNE plot. Each dot is a sample, and the color indicates the label of the sample.</a:t>
            </a:r>
          </a:p>
          <a:p>
            <a:endParaRPr lang="en-US" dirty="0"/>
          </a:p>
          <a:p>
            <a:r>
              <a:rPr lang="en-US" dirty="0"/>
              <a:t>We can see when initializing a model with random weights (left), all the samples are formed into two clusters. It is hard to separate samples based on their classes.</a:t>
            </a:r>
          </a:p>
          <a:p>
            <a:endParaRPr lang="en-US" dirty="0"/>
          </a:p>
          <a:p>
            <a:r>
              <a:rPr lang="en-US" dirty="0"/>
              <a:t>But, when an initial model with Image-Net pre-trained weights (middle), the samples are more separatable. </a:t>
            </a:r>
          </a:p>
          <a:p>
            <a:endParaRPr lang="en-US" dirty="0"/>
          </a:p>
          <a:p>
            <a:r>
              <a:rPr lang="en-US" dirty="0"/>
              <a:t>However, when initializing the model with our model (right), the 8 classes are better separated.</a:t>
            </a:r>
          </a:p>
          <a:p>
            <a:endParaRPr lang="en-US" dirty="0"/>
          </a:p>
          <a:p>
            <a:r>
              <a:rPr lang="en-US" dirty="0"/>
              <a:t>Thus, we believe the feature space learned by our model has better representability than the conventional methods.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74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6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even the tools often have a near-human performance in the literature. A natural question often asked by the medical team is, “Can we trust them?”</a:t>
            </a:r>
          </a:p>
          <a:p>
            <a:r>
              <a:rPr lang="en-US" dirty="0"/>
              <a:t>[next]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6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Well… Here is a figure from a pioneer work showing that modern deep neural networks are often poorly calibrated, even though they often have significantly better accuracy than the old neural networks.</a:t>
            </a:r>
          </a:p>
          <a:p>
            <a:endParaRPr lang="en-US" dirty="0"/>
          </a:p>
          <a:p>
            <a:r>
              <a:rPr lang="en-US" dirty="0"/>
              <a:t>The left figure shows a conventional neural network model with only five layers. The model has 44.9% of error or 55.1% of accuracy, which is significantly lower than the right figure. The right figure has an accuracy of almost 70%. </a:t>
            </a:r>
          </a:p>
          <a:p>
            <a:endParaRPr lang="en-US" dirty="0"/>
          </a:p>
          <a:p>
            <a:r>
              <a:rPr lang="en-US" dirty="0"/>
              <a:t>However, when considering the model calibration, the right one is actually much worse than the left one. The bins in each figure indicate the model calibration. For a well-calibrated model, all the bins should align on the diagonal line. </a:t>
            </a:r>
          </a:p>
          <a:p>
            <a:endParaRPr lang="en-US" dirty="0"/>
          </a:p>
          <a:p>
            <a:r>
              <a:rPr lang="en-US" dirty="0"/>
              <a:t>We can see the bins in the left figure are much closer to the diagonal line than the right one. This shows even the model has a worse performance than the right one, the left one is much better calibrated.</a:t>
            </a:r>
          </a:p>
          <a:p>
            <a:endParaRPr lang="en-US" dirty="0"/>
          </a:p>
          <a:p>
            <a:r>
              <a:rPr lang="en-US" dirty="0"/>
              <a:t>[next page]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00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poorly calibrated model often estimates its uncertainty wrongly. </a:t>
            </a:r>
          </a:p>
          <a:p>
            <a:endParaRPr lang="en-US" dirty="0"/>
          </a:p>
          <a:p>
            <a:r>
              <a:rPr lang="en-US" dirty="0"/>
              <a:t>For instance, for any binary classification tasks, given 100 predictions with model estimated confidence of 0.95, we would expect around 95 correct predictions. </a:t>
            </a:r>
          </a:p>
          <a:p>
            <a:endParaRPr lang="en-US" dirty="0"/>
          </a:p>
          <a:p>
            <a:r>
              <a:rPr lang="en-US" dirty="0"/>
              <a:t>[click] However, in reality, a neural network model with 0.95 confidence often has less accuracy than 95%.</a:t>
            </a:r>
          </a:p>
          <a:p>
            <a:endParaRPr lang="en-US" dirty="0"/>
          </a:p>
          <a:p>
            <a:r>
              <a:rPr lang="en-US" dirty="0"/>
              <a:t>For instance, in our experience, we trained a </a:t>
            </a:r>
            <a:r>
              <a:rPr lang="en-US" dirty="0" err="1"/>
              <a:t>ResNet</a:t>
            </a:r>
            <a:r>
              <a:rPr lang="en-US" dirty="0"/>
              <a:t> model on pneumonia</a:t>
            </a:r>
            <a:r>
              <a:rPr lang="zh-CN" altLang="en-US" dirty="0"/>
              <a:t> </a:t>
            </a:r>
            <a:r>
              <a:rPr lang="en-US" altLang="zh-CN" dirty="0"/>
              <a:t>detection. The model shows an average of 96% confidence in its prediction. But, the real performance is only about 83% accuracy. There is a 13% gab between the accuracy and the estimated confidence of the predictions.</a:t>
            </a:r>
          </a:p>
          <a:p>
            <a:endParaRPr lang="en-US" dirty="0"/>
          </a:p>
          <a:p>
            <a:r>
              <a:rPr lang="en-US" dirty="0"/>
              <a:t>[next page]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97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Miscalibrated</a:t>
            </a:r>
            <a:r>
              <a:rPr lang="en-US" dirty="0"/>
              <a:t> models are problematic in medical diagnosis because such models provide misleading information to healthcare experts. </a:t>
            </a:r>
          </a:p>
          <a:p>
            <a:r>
              <a:rPr lang="en-US" dirty="0"/>
              <a:t>Such misleading information may lead to catastrophic consequences, such as costing human lives.</a:t>
            </a:r>
          </a:p>
          <a:p>
            <a:endParaRPr lang="en-US" dirty="0"/>
          </a:p>
          <a:p>
            <a:r>
              <a:rPr lang="en-US" dirty="0"/>
              <a:t>[next page]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94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this project, we propose a novel neural network calibration framework that utilizes multi-scale input images and integrates self-supervised consistency enforcement during training. The proposed framework is applicable to diverse imaging modalities and foundational models. </a:t>
            </a:r>
          </a:p>
          <a:p>
            <a:endParaRPr lang="en-US" dirty="0"/>
          </a:p>
          <a:p>
            <a:r>
              <a:rPr lang="en-US" dirty="0"/>
              <a:t>[Next page]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1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our architecture. In general, our method contains four main components</a:t>
            </a:r>
          </a:p>
          <a:p>
            <a:endParaRPr lang="en-US" dirty="0"/>
          </a:p>
          <a:p>
            <a:r>
              <a:rPr lang="en-US" dirty="0"/>
              <a:t>[next page]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component is a multi-scale input generation method.</a:t>
            </a:r>
          </a:p>
          <a:p>
            <a:endParaRPr lang="en-US" dirty="0"/>
          </a:p>
          <a:p>
            <a:r>
              <a:rPr lang="en-US" dirty="0"/>
              <a:t>Given an input image, such as a chest x-ray, we first randomly crop multiple sub-views of this image.</a:t>
            </a:r>
          </a:p>
          <a:p>
            <a:endParaRPr lang="en-US" dirty="0"/>
          </a:p>
          <a:p>
            <a:r>
              <a:rPr lang="en-US" dirty="0"/>
              <a:t>[next page]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21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we feed all the sub-views and the original image to a shared feature extractor. This feature extractor could be any CNN model or Transformer model. </a:t>
            </a:r>
          </a:p>
          <a:p>
            <a:endParaRPr lang="en-US" dirty="0"/>
          </a:p>
          <a:p>
            <a:r>
              <a:rPr lang="en-US" dirty="0"/>
              <a:t>The outputted feature maps will be used in the next two components.</a:t>
            </a:r>
          </a:p>
          <a:p>
            <a:endParaRPr lang="en-US" dirty="0"/>
          </a:p>
          <a:p>
            <a:r>
              <a:rPr lang="en-US" dirty="0"/>
              <a:t>[next page]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DF3-93FA-FD4D-96ED-8A21ED311A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ty skyline with water in the background&#10;&#10;Description automatically generated">
            <a:extLst>
              <a:ext uri="{FF2B5EF4-FFF2-40B4-BE49-F238E27FC236}">
                <a16:creationId xmlns:a16="http://schemas.microsoft.com/office/drawing/2014/main" id="{1C4F8AA2-9B8C-9A78-6B65-5A4CBD2F1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6976-66D1-E55E-0431-6C90FBE4E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67335-82CF-BE8E-CAF9-4B8621D64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87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EAC2E-EE04-174E-097A-9B7532FE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6D7F7-57A0-7D49-9437-F5A3D225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59DC-7286-4505-9807-F9549456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C40A5BD4-0921-0F6C-8A1D-BFDB1534A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788" y="664288"/>
            <a:ext cx="3956424" cy="2440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logo with text and symbols&#10;&#10;Description automatically generated">
            <a:extLst>
              <a:ext uri="{FF2B5EF4-FFF2-40B4-BE49-F238E27FC236}">
                <a16:creationId xmlns:a16="http://schemas.microsoft.com/office/drawing/2014/main" id="{3F5FE149-1050-DD3C-C3EC-FC0C44F05B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0" y="980439"/>
            <a:ext cx="1866557" cy="18665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C43B29-2C19-285C-4B71-8ADAB83FD0DA}"/>
              </a:ext>
            </a:extLst>
          </p:cNvPr>
          <p:cNvGrpSpPr/>
          <p:nvPr userDrawn="1"/>
        </p:nvGrpSpPr>
        <p:grpSpPr>
          <a:xfrm>
            <a:off x="8620219" y="678572"/>
            <a:ext cx="2962181" cy="2607043"/>
            <a:chOff x="8620219" y="728000"/>
            <a:chExt cx="2962181" cy="2607043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57C46E7A-163D-EF50-1074-678536CB9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0219" y="1361170"/>
              <a:ext cx="2962181" cy="1973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BD561727-9D1D-30DD-791D-9EF9E0370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2174" y="728000"/>
              <a:ext cx="2018270" cy="193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364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EDF22-A135-189E-F8A9-594F1A79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B5104-150E-4337-628A-DA7A57FF8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75955-E2F0-AE5C-38C9-25FA9BE1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71026-E763-7F19-2B82-F3D4E5E9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C598E-21F2-CE0B-33CE-A9EE607E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FA3E4-3B0E-0F19-ECD3-3CA39CC04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0F956-1221-6967-6DD1-6424AE325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83E8-111E-7BFE-E7DA-8071C542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1E5E4-8A8D-1D65-3AC1-E0C9AF44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D11DC-3B6D-925D-85EB-F2ED85F5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7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40FE-3D3B-BCD5-B546-9DA8B4F6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1EF3B-242F-133F-7EBB-0D225F17A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58165-3176-39C4-5A82-9BBD9275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8C46D-99E9-6E77-9B38-B518C128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8E147-B28B-332F-8C91-ACC195E26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D442307-3674-0C37-A929-FAC28FA201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52" y="6132513"/>
            <a:ext cx="621099" cy="62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1C1EDB6-CE0F-6593-D9F6-2A97C0D8B8FF}"/>
              </a:ext>
            </a:extLst>
          </p:cNvPr>
          <p:cNvGrpSpPr/>
          <p:nvPr userDrawn="1"/>
        </p:nvGrpSpPr>
        <p:grpSpPr>
          <a:xfrm>
            <a:off x="10299051" y="6066438"/>
            <a:ext cx="646365" cy="744525"/>
            <a:chOff x="7232091" y="2724122"/>
            <a:chExt cx="1451952" cy="1672453"/>
          </a:xfrm>
        </p:grpSpPr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ABA1D8A8-5A55-30A3-6DEC-C5D112253A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2091" y="2724122"/>
              <a:ext cx="1451952" cy="139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220F71B1-67AD-9108-A0F9-CA6BD064F64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2"/>
            <a:stretch/>
          </p:blipFill>
          <p:spPr bwMode="auto">
            <a:xfrm>
              <a:off x="7558268" y="3944145"/>
              <a:ext cx="844952" cy="452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009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0FFB-FFBB-A8A2-36A4-C1942D3C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6028-820C-6606-A93E-5545753E1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0C0AD-9EEA-4F64-2443-E4B0F327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4BD4E-4A8A-32DE-2F67-B0CF5E8E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DAEC0-F954-94D6-62D1-C21095DA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8EACF91-90F8-05F5-2C64-9658A13C87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52" y="6132513"/>
            <a:ext cx="621099" cy="62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BB5320-B89C-216F-3357-5E713294E5F9}"/>
              </a:ext>
            </a:extLst>
          </p:cNvPr>
          <p:cNvGrpSpPr/>
          <p:nvPr userDrawn="1"/>
        </p:nvGrpSpPr>
        <p:grpSpPr>
          <a:xfrm>
            <a:off x="10299051" y="6066438"/>
            <a:ext cx="646365" cy="744525"/>
            <a:chOff x="7232091" y="2724122"/>
            <a:chExt cx="1451952" cy="16724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E21C4D-5192-D9BE-61DC-9432A76F3B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2091" y="2724122"/>
              <a:ext cx="1451952" cy="139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44F8C6D1-6538-CDA1-83AD-1B8A7B4168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2"/>
            <a:stretch/>
          </p:blipFill>
          <p:spPr bwMode="auto">
            <a:xfrm>
              <a:off x="7558268" y="3944145"/>
              <a:ext cx="844952" cy="452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511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50CA-1AFB-90BF-02B1-FDA40473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78EB-A233-3751-3114-F5026F7F6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CED9-4863-1741-30AA-10FC57B62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6F77B-5360-B898-1939-8EA13CF0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AF623-3811-D869-2C72-3A22B5EA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A0EFB-714C-E5B6-9553-5AE5EFB1F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0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E609-F3A5-6C7F-9DE6-9367D917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BE07D-22FE-44C0-45F4-73FF6F01C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0D949-3730-992C-BF57-2ECE40EC9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819D11-8456-867B-D83D-E2058FEF2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B4CF61-8B17-255C-3030-E9FEA45B0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ABE76F-F611-9093-5D53-D15921FC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D3A44A-DE77-7686-E383-DD8835DC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07310-BDB1-0DED-04EA-A85F15C2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62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E041-4693-B134-E43B-C8BF56AF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8D294-2570-9925-2F3A-E8C70B33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74806-8599-371D-4EA0-23647174F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010DA-B75D-0F54-55D6-EF78AF9B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6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AF52E-3275-5B08-612A-974E90A3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E47A6-0691-2784-3EE7-90EDFC1D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C8BF3-702B-82EE-5C96-A89FCA37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7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BDAD-0009-48B9-A1BB-7ED05C4B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93523-6A5C-EBD9-78D9-C9C4CBA23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9E635-B83A-92A9-8BC8-84C68461A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9561A-0693-9BFB-D9EE-9D07DEC8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4114A-1B38-8B95-5C00-7A37D393A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891F2-AC58-C2C0-CAB0-7F695980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4FE9-1D7A-0CD6-EBAD-AC86D4D7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5FBC8-E2F3-8BA4-BBCA-541EEB1E7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EC8E1-56F8-0D56-FF7E-A13AC7B1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40834-CA20-04FD-5BFE-87CF8DC1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052DF-28C4-909F-5196-3C207A240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F0AF5-4F96-5582-8960-C8B2F5E2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86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ty skyline with water in the background&#10;&#10;Description automatically generated">
            <a:extLst>
              <a:ext uri="{FF2B5EF4-FFF2-40B4-BE49-F238E27FC236}">
                <a16:creationId xmlns:a16="http://schemas.microsoft.com/office/drawing/2014/main" id="{DA9E430B-CE1B-461E-D41F-739F3042CE7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BA7FB-2782-ABCE-8C37-1DBE1DDB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51FFB-A411-B557-EDB7-90A52AD11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94470-26A2-DF6D-0229-6D6F6EEF0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82F0BB-D768-4637-91FC-0BC72943CFF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F1AB9-4A19-13C0-7F10-622C01918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7DA0E-78A2-AE19-E7CA-8E690E6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472430-1D8E-4558-9D79-A2983DAF2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9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F6A9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0BF8-802D-3828-2C9C-3A059F3B8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" y="2551584"/>
            <a:ext cx="11899557" cy="2387600"/>
          </a:xfrm>
        </p:spPr>
        <p:txBody>
          <a:bodyPr>
            <a:noAutofit/>
          </a:bodyPr>
          <a:lstStyle/>
          <a:p>
            <a:r>
              <a:rPr lang="en-US" sz="4200" b="1" dirty="0"/>
              <a:t>Multi-Scale Self-Supervised Consistency Training for Trustworthy Medical Imaging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3F422-6070-05E7-A0F3-7204138F1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72219"/>
            <a:ext cx="9144000" cy="1415578"/>
          </a:xfrm>
        </p:spPr>
        <p:txBody>
          <a:bodyPr/>
          <a:lstStyle/>
          <a:p>
            <a:r>
              <a:rPr lang="en-US" b="1" dirty="0" err="1"/>
              <a:t>Bonian</a:t>
            </a:r>
            <a:r>
              <a:rPr lang="en-US" b="1" dirty="0"/>
              <a:t> Han</a:t>
            </a:r>
            <a:r>
              <a:rPr lang="en-US" b="1" baseline="30000" dirty="0"/>
              <a:t>1</a:t>
            </a:r>
            <a:r>
              <a:rPr lang="en-US" b="1" dirty="0"/>
              <a:t>, Cristian Moran</a:t>
            </a:r>
            <a:r>
              <a:rPr lang="en-US" b="1" baseline="30000" dirty="0"/>
              <a:t>2</a:t>
            </a:r>
            <a:r>
              <a:rPr lang="en-US" b="1" dirty="0"/>
              <a:t>, </a:t>
            </a:r>
            <a:r>
              <a:rPr lang="en-US" b="1" dirty="0" err="1"/>
              <a:t>Gongbo</a:t>
            </a:r>
            <a:r>
              <a:rPr lang="en-US" b="1" dirty="0"/>
              <a:t> Liang</a:t>
            </a:r>
            <a:r>
              <a:rPr lang="en-US" b="1" baseline="30000" dirty="0"/>
              <a:t>2</a:t>
            </a:r>
            <a:endParaRPr lang="en-US" b="1" dirty="0"/>
          </a:p>
          <a:p>
            <a:r>
              <a:rPr lang="en-US" sz="1800" baseline="30000" dirty="0"/>
              <a:t>1</a:t>
            </a:r>
            <a:r>
              <a:rPr lang="en-US" sz="1800" dirty="0"/>
              <a:t>Hangzhou </a:t>
            </a:r>
            <a:r>
              <a:rPr lang="en-US" sz="1800" dirty="0" err="1"/>
              <a:t>Dianzi</a:t>
            </a:r>
            <a:r>
              <a:rPr lang="en-US" sz="1800" dirty="0"/>
              <a:t> University, Hangzhou, China</a:t>
            </a:r>
          </a:p>
          <a:p>
            <a:r>
              <a:rPr lang="en-US" sz="1800" baseline="30000" dirty="0"/>
              <a:t>2</a:t>
            </a:r>
            <a:r>
              <a:rPr lang="en-US" sz="1800" dirty="0"/>
              <a:t> Texas A&amp;M University-San Antonio, San Antonio, TX, USA</a:t>
            </a:r>
          </a:p>
        </p:txBody>
      </p:sp>
    </p:spTree>
    <p:extLst>
      <p:ext uri="{BB962C8B-B14F-4D97-AF65-F5344CB8AC3E}">
        <p14:creationId xmlns:p14="http://schemas.microsoft.com/office/powerpoint/2010/main" val="185562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0E7-02D5-3930-2800-3183EF3A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Self-Supervised Consistency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AE8B-C50D-E149-1735-CD28432A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4433" cy="447100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Contains 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k+1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auxiliary prediction heads, one for each view.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KL divergence is used as the loss to measure the consistency of the prediction of every two auxiliary heads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5241B3-C354-0CA7-969A-BD5A630D0513}"/>
              </a:ext>
            </a:extLst>
          </p:cNvPr>
          <p:cNvGrpSpPr/>
          <p:nvPr/>
        </p:nvGrpSpPr>
        <p:grpSpPr>
          <a:xfrm>
            <a:off x="4948194" y="2230329"/>
            <a:ext cx="6405606" cy="3105842"/>
            <a:chOff x="1539356" y="1529722"/>
            <a:chExt cx="9113286" cy="4418696"/>
          </a:xfrm>
        </p:grpSpPr>
        <p:pic>
          <p:nvPicPr>
            <p:cNvPr id="4" name="Picture 3" descr="A diagram of a process&#10;&#10;Description automatically generated">
              <a:extLst>
                <a:ext uri="{FF2B5EF4-FFF2-40B4-BE49-F238E27FC236}">
                  <a16:creationId xmlns:a16="http://schemas.microsoft.com/office/drawing/2014/main" id="{28B264ED-D318-2D0C-FD64-4999A0D1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356" y="1546190"/>
              <a:ext cx="9113286" cy="44022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99D728-2150-FCBF-D0D8-0F0C5E9C1A17}"/>
                </a:ext>
              </a:extLst>
            </p:cNvPr>
            <p:cNvSpPr/>
            <p:nvPr/>
          </p:nvSpPr>
          <p:spPr>
            <a:xfrm>
              <a:off x="5186852" y="1529722"/>
              <a:ext cx="3540483" cy="301862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86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0E7-02D5-3930-2800-3183EF3A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Predicting Head w/ Modality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AE8B-C50D-E149-1735-CD28432A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6478" cy="4471003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Modality Encoding 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A learnable (k+1) x 8 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Provide information about the views in the multi-scale input set 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Concatenated with the corresponding feature maps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The concatenated feature maps are used as input for the final prediction.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5241B3-C354-0CA7-969A-BD5A630D0513}"/>
              </a:ext>
            </a:extLst>
          </p:cNvPr>
          <p:cNvGrpSpPr/>
          <p:nvPr/>
        </p:nvGrpSpPr>
        <p:grpSpPr>
          <a:xfrm>
            <a:off x="4948194" y="2241904"/>
            <a:ext cx="6405606" cy="3094267"/>
            <a:chOff x="1539356" y="1546190"/>
            <a:chExt cx="9113286" cy="4402228"/>
          </a:xfrm>
        </p:grpSpPr>
        <p:pic>
          <p:nvPicPr>
            <p:cNvPr id="4" name="Picture 3" descr="A diagram of a process&#10;&#10;Description automatically generated">
              <a:extLst>
                <a:ext uri="{FF2B5EF4-FFF2-40B4-BE49-F238E27FC236}">
                  <a16:creationId xmlns:a16="http://schemas.microsoft.com/office/drawing/2014/main" id="{28B264ED-D318-2D0C-FD64-4999A0D1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356" y="1546190"/>
              <a:ext cx="9113286" cy="44022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99D728-2150-FCBF-D0D8-0F0C5E9C1A17}"/>
                </a:ext>
              </a:extLst>
            </p:cNvPr>
            <p:cNvSpPr/>
            <p:nvPr/>
          </p:nvSpPr>
          <p:spPr>
            <a:xfrm>
              <a:off x="4725765" y="4466011"/>
              <a:ext cx="5926876" cy="148240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038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7541-C765-D366-E0B6-B46D96EE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467E9-4DA1-43A9-A11A-4F185C81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3005" cy="4351338"/>
          </a:xfrm>
        </p:spPr>
        <p:txBody>
          <a:bodyPr/>
          <a:lstStyle/>
          <a:p>
            <a:r>
              <a:rPr lang="en-US" dirty="0"/>
              <a:t>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800" dirty="0">
              <a:solidFill>
                <a:srgbClr val="0F6A9A"/>
              </a:solidFill>
            </a:endParaRPr>
          </a:p>
          <a:p>
            <a:pPr lvl="1"/>
            <a:endParaRPr lang="en-US" dirty="0"/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5B7F358C-CB09-DC7B-B86B-03D48F9C5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0863867"/>
              </p:ext>
            </p:extLst>
          </p:nvPr>
        </p:nvGraphicFramePr>
        <p:xfrm>
          <a:off x="1157254" y="2353814"/>
          <a:ext cx="4224974" cy="14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58">
                  <a:extLst>
                    <a:ext uri="{9D8B030D-6E8A-4147-A177-3AD203B41FA5}">
                      <a16:colId xmlns:a16="http://schemas.microsoft.com/office/drawing/2014/main" val="2786943151"/>
                    </a:ext>
                  </a:extLst>
                </a:gridCol>
                <a:gridCol w="1284789">
                  <a:extLst>
                    <a:ext uri="{9D8B030D-6E8A-4147-A177-3AD203B41FA5}">
                      <a16:colId xmlns:a16="http://schemas.microsoft.com/office/drawing/2014/main" val="1681908897"/>
                    </a:ext>
                  </a:extLst>
                </a:gridCol>
                <a:gridCol w="844952">
                  <a:extLst>
                    <a:ext uri="{9D8B030D-6E8A-4147-A177-3AD203B41FA5}">
                      <a16:colId xmlns:a16="http://schemas.microsoft.com/office/drawing/2014/main" val="2971369666"/>
                    </a:ext>
                  </a:extLst>
                </a:gridCol>
                <a:gridCol w="925975">
                  <a:extLst>
                    <a:ext uri="{9D8B030D-6E8A-4147-A177-3AD203B41FA5}">
                      <a16:colId xmlns:a16="http://schemas.microsoft.com/office/drawing/2014/main" val="1149502974"/>
                    </a:ext>
                  </a:extLst>
                </a:gridCol>
              </a:tblGrid>
              <a:tr h="534818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r>
                        <a:rPr lang="en-US" sz="1800" dirty="0"/>
                        <a:t>Name</a:t>
                      </a:r>
                    </a:p>
                  </a:txBody>
                  <a:tcPr marL="33891" marR="33891" marT="16946" marB="16946">
                    <a:solidFill>
                      <a:srgbClr val="1542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Imaging Modality</a:t>
                      </a:r>
                    </a:p>
                  </a:txBody>
                  <a:tcPr marL="33891" marR="33891" marT="16946" marB="16946">
                    <a:solidFill>
                      <a:srgbClr val="1542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Images</a:t>
                      </a:r>
                    </a:p>
                  </a:txBody>
                  <a:tcPr marL="33891" marR="33891" marT="16946" marB="16946">
                    <a:solidFill>
                      <a:srgbClr val="1542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Classes</a:t>
                      </a:r>
                    </a:p>
                  </a:txBody>
                  <a:tcPr marL="33891" marR="33891" marT="16946" marB="16946">
                    <a:solidFill>
                      <a:srgbClr val="154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920325"/>
                  </a:ext>
                </a:extLst>
              </a:tr>
              <a:tr h="536811">
                <a:tc>
                  <a:txBody>
                    <a:bodyPr/>
                    <a:lstStyle/>
                    <a:p>
                      <a:r>
                        <a:rPr lang="en-US" sz="1800" b="1" dirty="0"/>
                        <a:t>Mendeley</a:t>
                      </a:r>
                    </a:p>
                  </a:txBody>
                  <a:tcPr marL="33891" marR="33891" marT="16946" marB="16946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Chest X-Ray</a:t>
                      </a:r>
                    </a:p>
                  </a:txBody>
                  <a:tcPr marL="33891" marR="33891" marT="16946" marB="169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5856</a:t>
                      </a:r>
                    </a:p>
                  </a:txBody>
                  <a:tcPr marL="33891" marR="33891" marT="16946" marB="169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33891" marR="33891" marT="16946" marB="16946"/>
                </a:tc>
                <a:extLst>
                  <a:ext uri="{0D108BD9-81ED-4DB2-BD59-A6C34878D82A}">
                    <a16:rowId xmlns:a16="http://schemas.microsoft.com/office/drawing/2014/main" val="2612096584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Kather</a:t>
                      </a:r>
                      <a:endParaRPr lang="en-US" sz="1800" b="1" dirty="0"/>
                    </a:p>
                  </a:txBody>
                  <a:tcPr marL="33891" marR="33891" marT="16946" marB="16946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Histological</a:t>
                      </a:r>
                    </a:p>
                  </a:txBody>
                  <a:tcPr marL="33891" marR="33891" marT="16946" marB="169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5000</a:t>
                      </a:r>
                    </a:p>
                  </a:txBody>
                  <a:tcPr marL="33891" marR="33891" marT="16946" marB="169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33891" marR="33891" marT="16946" marB="16946"/>
                </a:tc>
                <a:extLst>
                  <a:ext uri="{0D108BD9-81ED-4DB2-BD59-A6C34878D82A}">
                    <a16:rowId xmlns:a16="http://schemas.microsoft.com/office/drawing/2014/main" val="378898097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9DD7A1-3B04-E446-438D-6A5A2B16AF0E}"/>
              </a:ext>
            </a:extLst>
          </p:cNvPr>
          <p:cNvSpPr txBox="1">
            <a:spLocks/>
          </p:cNvSpPr>
          <p:nvPr/>
        </p:nvSpPr>
        <p:spPr>
          <a:xfrm>
            <a:off x="6447098" y="1825625"/>
            <a:ext cx="42249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ResNet-50</a:t>
            </a:r>
          </a:p>
          <a:p>
            <a:r>
              <a:rPr lang="en-US" dirty="0"/>
              <a:t>Evaluation Metrics</a:t>
            </a:r>
          </a:p>
          <a:p>
            <a:pPr lvl="1"/>
            <a:r>
              <a:rPr lang="en-US" dirty="0"/>
              <a:t>ECE – Expected Calibration Error</a:t>
            </a:r>
          </a:p>
          <a:p>
            <a:pPr lvl="2"/>
            <a:r>
              <a:rPr lang="en-US" sz="2400" dirty="0"/>
              <a:t>The most common metric for calibration</a:t>
            </a:r>
          </a:p>
          <a:p>
            <a:pPr lvl="1"/>
            <a:r>
              <a:rPr lang="en-US" dirty="0"/>
              <a:t>F1 Score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Recall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49057-6C10-23FE-7070-343FF653E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949" r="54603" b="28797"/>
          <a:stretch/>
        </p:blipFill>
        <p:spPr>
          <a:xfrm>
            <a:off x="3559215" y="4001294"/>
            <a:ext cx="1782502" cy="1770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958ED-2AFA-458B-1BF2-7E3639D01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6" t="1949" r="4199" b="28797"/>
          <a:stretch/>
        </p:blipFill>
        <p:spPr>
          <a:xfrm>
            <a:off x="1307457" y="4001293"/>
            <a:ext cx="1782502" cy="177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51F95-7D76-5B96-257A-F08CAAE04BEA}"/>
              </a:ext>
            </a:extLst>
          </p:cNvPr>
          <p:cNvSpPr txBox="1"/>
          <p:nvPr/>
        </p:nvSpPr>
        <p:spPr>
          <a:xfrm>
            <a:off x="1622396" y="5786452"/>
            <a:ext cx="11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Mendeley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C58C9-A241-12EA-4B64-F5D70BF35F6A}"/>
              </a:ext>
            </a:extLst>
          </p:cNvPr>
          <p:cNvSpPr txBox="1"/>
          <p:nvPr/>
        </p:nvSpPr>
        <p:spPr>
          <a:xfrm>
            <a:off x="4032018" y="5807480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39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8217-4656-6084-A0BF-738D482A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 -- Mendeley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5240C-43CB-563E-93BF-646B30967B69}"/>
              </a:ext>
            </a:extLst>
          </p:cNvPr>
          <p:cNvSpPr txBox="1"/>
          <p:nvPr/>
        </p:nvSpPr>
        <p:spPr>
          <a:xfrm>
            <a:off x="1022350" y="5240328"/>
            <a:ext cx="97052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SINGLE: The ResNet-50 model with Image-Net pre-training</a:t>
            </a:r>
          </a:p>
          <a:p>
            <a:r>
              <a:rPr lang="en-US" dirty="0"/>
              <a:t>MTSL: The ResNet-50 model with </a:t>
            </a:r>
            <a:r>
              <a:rPr lang="en-US" b="1" dirty="0"/>
              <a:t>multi-scale input</a:t>
            </a:r>
          </a:p>
          <a:p>
            <a:r>
              <a:rPr lang="en-US" dirty="0"/>
              <a:t>MTSL-SC: The ResNet-50 model with </a:t>
            </a:r>
            <a:r>
              <a:rPr lang="en-US" b="1" dirty="0"/>
              <a:t>multi-scale input &amp; self-supervised consistency module</a:t>
            </a:r>
          </a:p>
          <a:p>
            <a:r>
              <a:rPr lang="en-US" dirty="0"/>
              <a:t>MTSL-ME: The ResNet-50 model with </a:t>
            </a:r>
            <a:r>
              <a:rPr lang="en-US" b="1" dirty="0"/>
              <a:t>multi-scale input &amp; modality encoding</a:t>
            </a:r>
          </a:p>
          <a:p>
            <a:r>
              <a:rPr lang="en-US" dirty="0"/>
              <a:t>MTSL-SCME: The proposed model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BF2C9F-D869-66A3-2E6E-29A0BB09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1822450"/>
            <a:ext cx="101473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86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8217-4656-6084-A0BF-738D482A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 -- </a:t>
            </a:r>
            <a:r>
              <a:rPr lang="en-US" b="1" dirty="0" err="1"/>
              <a:t>Kather</a:t>
            </a:r>
            <a:endParaRPr lang="en-US" b="1" dirty="0"/>
          </a:p>
        </p:txBody>
      </p:sp>
      <p:pic>
        <p:nvPicPr>
          <p:cNvPr id="5" name="Content Placeholder 4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1DF26D2A-BC8C-6759-DB40-B092201FF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1858164"/>
            <a:ext cx="10147300" cy="3200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55240C-43CB-563E-93BF-646B30967B69}"/>
              </a:ext>
            </a:extLst>
          </p:cNvPr>
          <p:cNvSpPr txBox="1"/>
          <p:nvPr/>
        </p:nvSpPr>
        <p:spPr>
          <a:xfrm>
            <a:off x="1022350" y="5240328"/>
            <a:ext cx="97052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SINGLE: The ResNet-50 model with Image-Net pre-training</a:t>
            </a:r>
          </a:p>
          <a:p>
            <a:r>
              <a:rPr lang="en-US" dirty="0"/>
              <a:t>MTSL: The ResNet-50 model with </a:t>
            </a:r>
            <a:r>
              <a:rPr lang="en-US" b="1" dirty="0"/>
              <a:t>multi-scale input</a:t>
            </a:r>
          </a:p>
          <a:p>
            <a:r>
              <a:rPr lang="en-US" dirty="0"/>
              <a:t>MTSL-SC: The ResNet-50 model with </a:t>
            </a:r>
            <a:r>
              <a:rPr lang="en-US" b="1" dirty="0"/>
              <a:t>multi-scale input &amp; self-supervised consistency module</a:t>
            </a:r>
          </a:p>
          <a:p>
            <a:r>
              <a:rPr lang="en-US" dirty="0"/>
              <a:t>MTSL-ME: The ResNet-50 model with </a:t>
            </a:r>
            <a:r>
              <a:rPr lang="en-US" b="1" dirty="0"/>
              <a:t>multi-scale input &amp; modality encoding</a:t>
            </a:r>
          </a:p>
          <a:p>
            <a:r>
              <a:rPr lang="en-US" dirty="0"/>
              <a:t>MTSL-SCME: The proposed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791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D242-8B36-C906-3FB1-6757872E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T-SNE for Feature Space Visualization (</a:t>
            </a:r>
            <a:r>
              <a:rPr lang="en-US" sz="4000" b="1" dirty="0" err="1"/>
              <a:t>Kather</a:t>
            </a:r>
            <a:r>
              <a:rPr lang="en-US" sz="4000" b="1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5E6BA0-414B-8A4A-7DCD-D783DCA53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16"/>
          <a:stretch/>
        </p:blipFill>
        <p:spPr>
          <a:xfrm>
            <a:off x="1025637" y="2012951"/>
            <a:ext cx="10140725" cy="329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AD689-2FF1-AB7B-587E-66EE91002287}"/>
              </a:ext>
            </a:extLst>
          </p:cNvPr>
          <p:cNvSpPr txBox="1"/>
          <p:nvPr/>
        </p:nvSpPr>
        <p:spPr>
          <a:xfrm>
            <a:off x="1814513" y="5429245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Random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0AB80-7F60-59CB-C720-C55D3D8DD3C1}"/>
              </a:ext>
            </a:extLst>
          </p:cNvPr>
          <p:cNvSpPr txBox="1"/>
          <p:nvPr/>
        </p:nvSpPr>
        <p:spPr>
          <a:xfrm>
            <a:off x="4816411" y="5429245"/>
            <a:ext cx="255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Image-Net Pre-Trained ResNet-50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B59CC-9567-6A16-E823-CFF14E81EC95}"/>
              </a:ext>
            </a:extLst>
          </p:cNvPr>
          <p:cNvSpPr txBox="1"/>
          <p:nvPr/>
        </p:nvSpPr>
        <p:spPr>
          <a:xfrm>
            <a:off x="8297799" y="5429244"/>
            <a:ext cx="255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ResNet-50 with </a:t>
            </a:r>
          </a:p>
          <a:p>
            <a:pPr algn="ctr"/>
            <a:r>
              <a:rPr lang="en-US" b="1" dirty="0"/>
              <a:t>Multi-Scale Input</a:t>
            </a:r>
          </a:p>
        </p:txBody>
      </p:sp>
    </p:spTree>
    <p:extLst>
      <p:ext uri="{BB962C8B-B14F-4D97-AF65-F5344CB8AC3E}">
        <p14:creationId xmlns:p14="http://schemas.microsoft.com/office/powerpoint/2010/main" val="1022371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FA51-DF17-1B70-E6C5-97EE2334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F2778-9B36-0DBD-01B7-B4B80851E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B34C-04B3-070E-E32B-BB38D398F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68562"/>
            <a:ext cx="9144000" cy="2387600"/>
          </a:xfrm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4FA11-A198-15A9-31E3-E7997D966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43475"/>
            <a:ext cx="9144000" cy="142716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250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68B3-297B-9F2E-B2E1-71AD3F1D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network-powered CADs are exciting! But…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26C94-66E0-20CD-3BE9-B0154EFD0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we trust them in medical practice?</a:t>
            </a:r>
          </a:p>
        </p:txBody>
      </p:sp>
    </p:spTree>
    <p:extLst>
      <p:ext uri="{BB962C8B-B14F-4D97-AF65-F5344CB8AC3E}">
        <p14:creationId xmlns:p14="http://schemas.microsoft.com/office/powerpoint/2010/main" val="43452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0DBCD-03C6-BBF9-D7C7-0AE5AB653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35929"/>
            <a:ext cx="10515600" cy="75372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Modern Neural Networks are often poorly calibrated!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3EC0D-DCBF-5A8E-69EA-4097276AD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81941"/>
            <a:ext cx="7772400" cy="3847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07B2B-BB70-6F89-CB00-6356F3A7D144}"/>
              </a:ext>
            </a:extLst>
          </p:cNvPr>
          <p:cNvSpPr txBox="1"/>
          <p:nvPr/>
        </p:nvSpPr>
        <p:spPr>
          <a:xfrm>
            <a:off x="0" y="6456324"/>
            <a:ext cx="478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Guo, Chuan, Geoff Pleiss, Yu Sun, and Kilian Q. Weinberger. "On calibration of modern neural networks." In International conference on machine learning, pp. 1321-1330. PMLR, 2017.</a:t>
            </a:r>
          </a:p>
        </p:txBody>
      </p:sp>
    </p:spTree>
    <p:extLst>
      <p:ext uri="{BB962C8B-B14F-4D97-AF65-F5344CB8AC3E}">
        <p14:creationId xmlns:p14="http://schemas.microsoft.com/office/powerpoint/2010/main" val="101369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EC18-B57A-0B58-5949-DAA14634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2782" cy="1325563"/>
          </a:xfrm>
        </p:spPr>
        <p:txBody>
          <a:bodyPr/>
          <a:lstStyle/>
          <a:p>
            <a:r>
              <a:rPr lang="en-US" b="1" dirty="0"/>
              <a:t>Miscalibration = Estimate Uncertainty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1A777-986D-5731-9F04-E5CA428A0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</a:t>
            </a:r>
          </a:p>
          <a:p>
            <a:pPr lvl="1"/>
            <a:r>
              <a:rPr lang="en-US" dirty="0"/>
              <a:t>For any binary classification tasks, given 100 predictions with an average confidence of 0.95, we would expect around 95 correct predictions.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BCD5538-76AA-6512-7E19-4BF3BF395074}"/>
                  </a:ext>
                </a:extLst>
              </p:cNvPr>
              <p:cNvSpPr/>
              <p:nvPr/>
            </p:nvSpPr>
            <p:spPr>
              <a:xfrm>
                <a:off x="1365813" y="3429000"/>
                <a:ext cx="965328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  <m:r>
                            <a:rPr lang="en-US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40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4000" b="1" dirty="0">
                    <a:solidFill>
                      <a:srgbClr val="C00000"/>
                    </a:solidFill>
                  </a:rPr>
                  <a:t>In reality, a model with 0.95 confidence often has less accuracy than 95%.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BCD5538-76AA-6512-7E19-4BF3BF395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813" y="3429000"/>
                <a:ext cx="9653286" cy="1938992"/>
              </a:xfrm>
              <a:prstGeom prst="rect">
                <a:avLst/>
              </a:prstGeom>
              <a:blipFill>
                <a:blip r:embed="rId3"/>
                <a:stretch>
                  <a:fillRect t="-3922" r="-788" b="-12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39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68B3-297B-9F2E-B2E1-71AD3F1D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Miscalibrated</a:t>
            </a:r>
            <a:r>
              <a:rPr lang="en-US" b="1" dirty="0"/>
              <a:t> modes provide…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26C94-66E0-20CD-3BE9-B0154EFD0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Misleading information that might lead to catastrophic consequence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D19675-5834-3278-8982-912652A3DB89}"/>
                  </a:ext>
                </a:extLst>
              </p:cNvPr>
              <p:cNvSpPr/>
              <p:nvPr/>
            </p:nvSpPr>
            <p:spPr>
              <a:xfrm>
                <a:off x="1365813" y="1102489"/>
                <a:ext cx="965328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  <m:r>
                            <a:rPr lang="en-US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40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4000" b="1" dirty="0">
                    <a:solidFill>
                      <a:srgbClr val="C00000"/>
                    </a:solidFill>
                  </a:rPr>
                  <a:t>In reality, a model with 0.95 confidence often has less accuracy than 95%.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D19675-5834-3278-8982-912652A3D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813" y="1102489"/>
                <a:ext cx="9653286" cy="1938992"/>
              </a:xfrm>
              <a:prstGeom prst="rect">
                <a:avLst/>
              </a:prstGeom>
              <a:blipFill>
                <a:blip r:embed="rId3"/>
                <a:stretch>
                  <a:fillRect t="-3247" r="-788" b="-1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53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F169E-B0B6-1271-771C-C71B35FE7DCE}"/>
              </a:ext>
            </a:extLst>
          </p:cNvPr>
          <p:cNvSpPr txBox="1">
            <a:spLocks/>
          </p:cNvSpPr>
          <p:nvPr/>
        </p:nvSpPr>
        <p:spPr>
          <a:xfrm>
            <a:off x="447558" y="1637184"/>
            <a:ext cx="1170239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F6A9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Multi-Scale Self-Supervised Consistency Training for Trustworthy Medical Imaging Classification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8C279F-0B2A-E52C-7A36-F4C02CE3A8DF}"/>
              </a:ext>
            </a:extLst>
          </p:cNvPr>
          <p:cNvGrpSpPr/>
          <p:nvPr/>
        </p:nvGrpSpPr>
        <p:grpSpPr>
          <a:xfrm>
            <a:off x="447558" y="3591045"/>
            <a:ext cx="9144000" cy="2960226"/>
            <a:chOff x="343383" y="3591045"/>
            <a:chExt cx="9144000" cy="2960226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1ED1D40F-14D2-AE72-73F7-9C71425B100F}"/>
                </a:ext>
              </a:extLst>
            </p:cNvPr>
            <p:cNvSpPr txBox="1">
              <a:spLocks/>
            </p:cNvSpPr>
            <p:nvPr/>
          </p:nvSpPr>
          <p:spPr>
            <a:xfrm>
              <a:off x="343383" y="3591045"/>
              <a:ext cx="9144000" cy="296022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err="1"/>
                <a:t>Bonian</a:t>
              </a:r>
              <a:r>
                <a:rPr lang="en-US" b="1" dirty="0"/>
                <a:t> Han</a:t>
              </a:r>
              <a:r>
                <a:rPr lang="en-US" b="1" baseline="30000" dirty="0"/>
                <a:t>1</a:t>
              </a:r>
              <a:r>
                <a:rPr lang="en-US" b="1" dirty="0"/>
                <a:t>, Cristian Moran</a:t>
              </a:r>
              <a:r>
                <a:rPr lang="en-US" b="1" baseline="30000" dirty="0"/>
                <a:t>2</a:t>
              </a:r>
              <a:r>
                <a:rPr lang="en-US" b="1" dirty="0"/>
                <a:t>, </a:t>
              </a:r>
              <a:r>
                <a:rPr lang="en-US" b="1" dirty="0" err="1"/>
                <a:t>Gongbo</a:t>
              </a:r>
              <a:r>
                <a:rPr lang="en-US" b="1" dirty="0"/>
                <a:t> Liang</a:t>
              </a:r>
              <a:r>
                <a:rPr lang="en-US" b="1" baseline="30000" dirty="0"/>
                <a:t>2</a:t>
              </a:r>
            </a:p>
            <a:p>
              <a:pPr marL="0" indent="0">
                <a:buNone/>
              </a:pPr>
              <a:endParaRPr lang="en-US" b="1" dirty="0"/>
            </a:p>
            <a:p>
              <a:pPr marL="0" indent="0">
                <a:buNone/>
              </a:pPr>
              <a:endParaRPr lang="en-US" b="1" dirty="0"/>
            </a:p>
            <a:p>
              <a:pPr marL="0" indent="0">
                <a:buNone/>
              </a:pPr>
              <a:endParaRPr lang="en-US" b="1" dirty="0"/>
            </a:p>
            <a:p>
              <a:pPr marL="0" indent="0">
                <a:buNone/>
              </a:pPr>
              <a:r>
                <a:rPr lang="en-US" sz="1800" baseline="30000" dirty="0"/>
                <a:t>1</a:t>
              </a:r>
              <a:r>
                <a:rPr lang="en-US" sz="1800" dirty="0"/>
                <a:t>Hangzhou </a:t>
              </a:r>
              <a:r>
                <a:rPr lang="en-US" sz="1800" dirty="0" err="1"/>
                <a:t>Dianzi</a:t>
              </a:r>
              <a:r>
                <a:rPr lang="en-US" sz="1800" dirty="0"/>
                <a:t> University, Hangzhou, China</a:t>
              </a:r>
            </a:p>
            <a:p>
              <a:pPr marL="0" indent="0">
                <a:buNone/>
              </a:pPr>
              <a:r>
                <a:rPr lang="en-US" sz="1800" baseline="30000" dirty="0"/>
                <a:t>2</a:t>
              </a:r>
              <a:r>
                <a:rPr lang="en-US" sz="1800" dirty="0"/>
                <a:t> Texas A&amp;M University-San Antonio, San Antonio, TX, USA</a:t>
              </a:r>
            </a:p>
          </p:txBody>
        </p:sp>
        <p:pic>
          <p:nvPicPr>
            <p:cNvPr id="8" name="Picture 7" descr="A person taking a selfie in a stadium&#10;&#10;Description automatically generated">
              <a:extLst>
                <a:ext uri="{FF2B5EF4-FFF2-40B4-BE49-F238E27FC236}">
                  <a16:creationId xmlns:a16="http://schemas.microsoft.com/office/drawing/2014/main" id="{5BBE49B3-2672-ED1B-D6A0-678033C5A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71" t="17263" r="13618"/>
            <a:stretch/>
          </p:blipFill>
          <p:spPr>
            <a:xfrm>
              <a:off x="451412" y="4113718"/>
              <a:ext cx="995423" cy="1326091"/>
            </a:xfrm>
            <a:prstGeom prst="rect">
              <a:avLst/>
            </a:prstGeom>
          </p:spPr>
        </p:pic>
        <p:pic>
          <p:nvPicPr>
            <p:cNvPr id="9220" name="Picture 4" descr="Cristian Moran">
              <a:extLst>
                <a:ext uri="{FF2B5EF4-FFF2-40B4-BE49-F238E27FC236}">
                  <a16:creationId xmlns:a16="http://schemas.microsoft.com/office/drawing/2014/main" id="{F15E82B5-E2AA-06A6-D4EA-AB3C906B9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0"/>
            <a:stretch/>
          </p:blipFill>
          <p:spPr bwMode="auto">
            <a:xfrm>
              <a:off x="1770926" y="4113718"/>
              <a:ext cx="981307" cy="1326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A person wearing glasses and a tie&#10;&#10;Description automatically generated">
              <a:extLst>
                <a:ext uri="{FF2B5EF4-FFF2-40B4-BE49-F238E27FC236}">
                  <a16:creationId xmlns:a16="http://schemas.microsoft.com/office/drawing/2014/main" id="{8E7DCA70-9ADF-E716-4062-3116E8166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06"/>
            <a:stretch/>
          </p:blipFill>
          <p:spPr>
            <a:xfrm>
              <a:off x="3066998" y="4113718"/>
              <a:ext cx="1048839" cy="1326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6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7B5B-F67C-A380-B1F3-C9BDD17B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b="1" dirty="0"/>
              <a:t>Proposed Architecture</a:t>
            </a:r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865BBEDC-F94D-982A-9407-F726103D1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4275" y="1459194"/>
            <a:ext cx="928725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0E7-02D5-3930-2800-3183EF3A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Multi-Scale Input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AE8B-C50D-E149-1735-CD28432A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4352" cy="4351338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Generates </a:t>
            </a:r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sub-views of an input image by applying random crops. </a:t>
            </a: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k+1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views, including the original one, are then fed into the shared feature extractor.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5241B3-C354-0CA7-969A-BD5A630D0513}"/>
              </a:ext>
            </a:extLst>
          </p:cNvPr>
          <p:cNvGrpSpPr/>
          <p:nvPr/>
        </p:nvGrpSpPr>
        <p:grpSpPr>
          <a:xfrm>
            <a:off x="4826213" y="2241904"/>
            <a:ext cx="6527587" cy="3151898"/>
            <a:chOff x="1365813" y="1546190"/>
            <a:chExt cx="9286829" cy="4484220"/>
          </a:xfrm>
        </p:grpSpPr>
        <p:pic>
          <p:nvPicPr>
            <p:cNvPr id="4" name="Picture 3" descr="A diagram of a process&#10;&#10;Description automatically generated">
              <a:extLst>
                <a:ext uri="{FF2B5EF4-FFF2-40B4-BE49-F238E27FC236}">
                  <a16:creationId xmlns:a16="http://schemas.microsoft.com/office/drawing/2014/main" id="{28B264ED-D318-2D0C-FD64-4999A0D1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356" y="1546190"/>
              <a:ext cx="9113286" cy="44022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99D728-2150-FCBF-D0D8-0F0C5E9C1A17}"/>
                </a:ext>
              </a:extLst>
            </p:cNvPr>
            <p:cNvSpPr/>
            <p:nvPr/>
          </p:nvSpPr>
          <p:spPr>
            <a:xfrm>
              <a:off x="1365813" y="4039565"/>
              <a:ext cx="3298784" cy="199084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95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0E7-02D5-3930-2800-3183EF3A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Shared Feature Extractor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AE8B-C50D-E149-1735-CD28432A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4352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 feature extractor is shared between all the </a:t>
            </a:r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k+1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views.</a:t>
            </a: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k+1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feature maps are fed to the Self-Supervised Consistency Learning module and the Main Predicting Head.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5241B3-C354-0CA7-969A-BD5A630D0513}"/>
              </a:ext>
            </a:extLst>
          </p:cNvPr>
          <p:cNvGrpSpPr/>
          <p:nvPr/>
        </p:nvGrpSpPr>
        <p:grpSpPr>
          <a:xfrm>
            <a:off x="4948194" y="2241904"/>
            <a:ext cx="6405606" cy="3094267"/>
            <a:chOff x="1539356" y="1546190"/>
            <a:chExt cx="9113286" cy="4402228"/>
          </a:xfrm>
        </p:grpSpPr>
        <p:pic>
          <p:nvPicPr>
            <p:cNvPr id="4" name="Picture 3" descr="A diagram of a process&#10;&#10;Description automatically generated">
              <a:extLst>
                <a:ext uri="{FF2B5EF4-FFF2-40B4-BE49-F238E27FC236}">
                  <a16:creationId xmlns:a16="http://schemas.microsoft.com/office/drawing/2014/main" id="{28B264ED-D318-2D0C-FD64-4999A0D1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356" y="1546190"/>
              <a:ext cx="9113286" cy="44022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99D728-2150-FCBF-D0D8-0F0C5E9C1A17}"/>
                </a:ext>
              </a:extLst>
            </p:cNvPr>
            <p:cNvSpPr/>
            <p:nvPr/>
          </p:nvSpPr>
          <p:spPr>
            <a:xfrm>
              <a:off x="1827509" y="1814768"/>
              <a:ext cx="2914722" cy="241573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50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1794</Words>
  <Application>Microsoft Macintosh PowerPoint</Application>
  <PresentationFormat>Widescreen</PresentationFormat>
  <Paragraphs>199</Paragraphs>
  <Slides>17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Office Theme</vt:lpstr>
      <vt:lpstr>Multi-Scale Self-Supervised Consistency Training for Trustworthy Medical Imaging Classification</vt:lpstr>
      <vt:lpstr>Neural network-powered CADs are exciting! But… </vt:lpstr>
      <vt:lpstr>PowerPoint Presentation</vt:lpstr>
      <vt:lpstr>Miscalibration = Estimate Uncertainty Wrong</vt:lpstr>
      <vt:lpstr>Miscalibrated modes provide…</vt:lpstr>
      <vt:lpstr>PowerPoint Presentation</vt:lpstr>
      <vt:lpstr>Proposed Architecture</vt:lpstr>
      <vt:lpstr>Multi-Scale Input Generation</vt:lpstr>
      <vt:lpstr>Shared Feature Extractor</vt:lpstr>
      <vt:lpstr>Self-Supervised Consistency Learning</vt:lpstr>
      <vt:lpstr>Main Predicting Head w/ Modality Encoding</vt:lpstr>
      <vt:lpstr>Experiment Setup</vt:lpstr>
      <vt:lpstr>Result -- Mendeley</vt:lpstr>
      <vt:lpstr>Result -- Kather</vt:lpstr>
      <vt:lpstr>T-SNE for Feature Space Visualization (Kather)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Mack Hough</dc:creator>
  <cp:lastModifiedBy>Gongbo Liang</cp:lastModifiedBy>
  <cp:revision>68</cp:revision>
  <dcterms:created xsi:type="dcterms:W3CDTF">2024-01-16T19:28:58Z</dcterms:created>
  <dcterms:modified xsi:type="dcterms:W3CDTF">2024-07-12T23:46:21Z</dcterms:modified>
</cp:coreProperties>
</file>